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68" r:id="rId3"/>
    <p:sldId id="260" r:id="rId4"/>
    <p:sldId id="257" r:id="rId5"/>
    <p:sldId id="261" r:id="rId6"/>
    <p:sldId id="262" r:id="rId7"/>
    <p:sldId id="263" r:id="rId8"/>
    <p:sldId id="264" r:id="rId9"/>
    <p:sldId id="265" r:id="rId10"/>
    <p:sldId id="259" r:id="rId11"/>
    <p:sldId id="258" r:id="rId12"/>
    <p:sldId id="266" r:id="rId13"/>
    <p:sldId id="267" r:id="rId14"/>
  </p:sldIdLst>
  <p:sldSz cx="9144000" cy="6858000" type="screen4x3"/>
  <p:notesSz cx="6797675" cy="9926638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8DCE"/>
    <a:srgbClr val="4629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ijl, gemiddeld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344D84-9AFB-497E-A393-DC336BA19D2E}" styleName="Stijl, gemiddeld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46F890A9-2807-4EBB-B81D-B2AA78EC7F39}" styleName="Stijl, donker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9" autoAdjust="0"/>
    <p:restoredTop sz="94615" autoAdjust="0"/>
  </p:normalViewPr>
  <p:slideViewPr>
    <p:cSldViewPr>
      <p:cViewPr>
        <p:scale>
          <a:sx n="90" d="100"/>
          <a:sy n="90" d="100"/>
        </p:scale>
        <p:origin x="-72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69A006-EBB2-4C91-8CA7-F33897BB504F}" type="datetimeFigureOut">
              <a:rPr lang="nl-NL" smtClean="0"/>
              <a:t>17-9-2014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E9938A-B015-4695-9431-2931419173C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70733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3DEFF4-D4C6-9E46-9113-C464AE31E92B}" type="datetimeFigureOut">
              <a:rPr lang="nl-NL" smtClean="0"/>
              <a:pPr/>
              <a:t>17-9-2014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969F5E-BF15-DD4D-A029-856E13411DC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73841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03097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03097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03097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03097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03097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03097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03097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03097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03097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03097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03097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03097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0309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83568" y="476672"/>
            <a:ext cx="6622504" cy="1080120"/>
          </a:xfrm>
        </p:spPr>
        <p:txBody>
          <a:bodyPr/>
          <a:lstStyle>
            <a:lvl1pPr algn="l">
              <a:defRPr b="1" baseline="0">
                <a:solidFill>
                  <a:srgbClr val="46291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 smtClean="0"/>
              <a:t>Titel presentatie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683568" y="1628800"/>
            <a:ext cx="6624736" cy="4536504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462916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Tekst bewerken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683568" y="6356350"/>
            <a:ext cx="2133600" cy="365125"/>
          </a:xfrm>
        </p:spPr>
        <p:txBody>
          <a:bodyPr/>
          <a:lstStyle>
            <a:lvl1pPr>
              <a:defRPr>
                <a:solidFill>
                  <a:srgbClr val="46291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78E8D99-14FB-4157-BE6C-BEEC31BD1017}" type="datetimeFigureOut">
              <a:rPr lang="nl-NL" smtClean="0"/>
              <a:pPr/>
              <a:t>17-9-2014</a:t>
            </a:fld>
            <a:endParaRPr lang="nl-N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485800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 smtClean="0"/>
              <a:t>Titel presentatie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916832"/>
            <a:ext cx="7139136" cy="42093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0"/>
            <a:endParaRPr lang="nl-NL" dirty="0" smtClean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46291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78E8D99-14FB-4157-BE6C-BEEC31BD1017}" type="datetimeFigureOut">
              <a:rPr lang="nl-NL" smtClean="0"/>
              <a:pPr/>
              <a:t>17-9-2014</a:t>
            </a:fld>
            <a:endParaRPr lang="nl-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rgbClr val="462916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None/>
        <a:defRPr sz="2800" kern="1200">
          <a:solidFill>
            <a:srgbClr val="462916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maken.wikiwijs.nl/userfiles/7dca15504b17d8b43a945f58699eaccfdf8a160c.rtf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nl.wikipedia.org/wiki/Eerdgronden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/>
          </a:bodyPr>
          <a:lstStyle/>
          <a:p>
            <a:pPr algn="ctr"/>
            <a:r>
              <a:rPr lang="nl-NL" sz="2700" i="1" dirty="0" smtClean="0"/>
              <a:t>Kunstmeststoffen</a:t>
            </a:r>
            <a:endParaRPr lang="nl-NL" sz="2700" i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95536" y="2132856"/>
            <a:ext cx="7128792" cy="3240360"/>
          </a:xfrm>
        </p:spPr>
        <p:txBody>
          <a:bodyPr>
            <a:normAutofit/>
          </a:bodyPr>
          <a:lstStyle/>
          <a:p>
            <a:endParaRPr lang="nl-NL" sz="1600" dirty="0"/>
          </a:p>
          <a:p>
            <a:pPr algn="ctr"/>
            <a:r>
              <a:rPr lang="nl-NL" sz="1600" dirty="0" smtClean="0"/>
              <a:t>test</a:t>
            </a:r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268760"/>
            <a:ext cx="3721936" cy="485658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/>
          </a:bodyPr>
          <a:lstStyle/>
          <a:p>
            <a:pPr algn="ctr"/>
            <a:endParaRPr lang="nl-NL" sz="2700" i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95536" y="1556792"/>
            <a:ext cx="7128792" cy="3816424"/>
          </a:xfrm>
        </p:spPr>
        <p:txBody>
          <a:bodyPr>
            <a:normAutofit/>
          </a:bodyPr>
          <a:lstStyle/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572" y="1268760"/>
            <a:ext cx="5955806" cy="4054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204170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/>
          </a:bodyPr>
          <a:lstStyle/>
          <a:p>
            <a:pPr algn="ctr"/>
            <a:r>
              <a:rPr lang="nl-NL" sz="2700" i="1" dirty="0" smtClean="0"/>
              <a:t>Bemesting in het heden</a:t>
            </a:r>
            <a:endParaRPr lang="nl-NL" sz="2700" i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95536" y="1556792"/>
            <a:ext cx="7128792" cy="3816424"/>
          </a:xfrm>
        </p:spPr>
        <p:txBody>
          <a:bodyPr>
            <a:normAutofit/>
          </a:bodyPr>
          <a:lstStyle/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767808"/>
            <a:ext cx="3342878" cy="335741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204170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/>
          </a:bodyPr>
          <a:lstStyle/>
          <a:p>
            <a:pPr algn="ctr"/>
            <a:r>
              <a:rPr lang="nl-NL" sz="2700" i="1" dirty="0"/>
              <a:t>4</a:t>
            </a:r>
            <a:r>
              <a:rPr lang="nl-NL" sz="2700" i="1" dirty="0" smtClean="0"/>
              <a:t> soorten kunstmest</a:t>
            </a:r>
            <a:endParaRPr lang="nl-NL" sz="2700" i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95536" y="1556792"/>
            <a:ext cx="7128792" cy="3816424"/>
          </a:xfrm>
        </p:spPr>
        <p:txBody>
          <a:bodyPr>
            <a:normAutofit/>
          </a:bodyPr>
          <a:lstStyle/>
          <a:p>
            <a:pPr algn="ctr"/>
            <a:endParaRPr lang="nl-NL" sz="1600" dirty="0" smtClean="0"/>
          </a:p>
          <a:p>
            <a:pPr algn="ctr"/>
            <a:r>
              <a:rPr lang="nl-NL" sz="1600" dirty="0"/>
              <a:t>Kunstmest is er in verschillende vormen, namelijk:</a:t>
            </a:r>
          </a:p>
          <a:p>
            <a:pPr algn="ctr"/>
            <a:r>
              <a:rPr lang="nl-NL" sz="1600" dirty="0" smtClean="0"/>
              <a:t>• korrels</a:t>
            </a:r>
            <a:r>
              <a:rPr lang="nl-NL" sz="1600" dirty="0"/>
              <a:t>;</a:t>
            </a:r>
          </a:p>
          <a:p>
            <a:pPr algn="ctr"/>
            <a:r>
              <a:rPr lang="nl-NL" sz="1600" dirty="0" smtClean="0"/>
              <a:t>• kristallen</a:t>
            </a:r>
            <a:r>
              <a:rPr lang="nl-NL" sz="1600" dirty="0"/>
              <a:t>;</a:t>
            </a:r>
          </a:p>
          <a:p>
            <a:pPr algn="ctr"/>
            <a:r>
              <a:rPr lang="nl-NL" sz="1600" dirty="0" smtClean="0"/>
              <a:t>• vloeibare </a:t>
            </a:r>
            <a:r>
              <a:rPr lang="nl-NL" sz="1600" dirty="0"/>
              <a:t>kunstmest;</a:t>
            </a:r>
          </a:p>
          <a:p>
            <a:pPr algn="ctr"/>
            <a:r>
              <a:rPr lang="nl-NL" sz="1600" dirty="0" smtClean="0"/>
              <a:t>• poedervorm</a:t>
            </a:r>
            <a:r>
              <a:rPr lang="nl-NL" sz="1600" dirty="0"/>
              <a:t>.</a:t>
            </a:r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573016"/>
            <a:ext cx="2191135" cy="177475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543501"/>
            <a:ext cx="2191135" cy="177475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318027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/>
          </a:bodyPr>
          <a:lstStyle/>
          <a:p>
            <a:pPr algn="ctr"/>
            <a:r>
              <a:rPr lang="nl-NL" sz="2700" i="1" dirty="0" smtClean="0"/>
              <a:t>Theorie opdracht</a:t>
            </a:r>
            <a:endParaRPr lang="nl-NL" sz="2700" i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95536" y="1556792"/>
            <a:ext cx="7128792" cy="3816424"/>
          </a:xfrm>
        </p:spPr>
        <p:txBody>
          <a:bodyPr>
            <a:normAutofit/>
          </a:bodyPr>
          <a:lstStyle/>
          <a:p>
            <a:pPr algn="ctr"/>
            <a:endParaRPr lang="nl-NL" sz="1600" dirty="0" smtClean="0"/>
          </a:p>
          <a:p>
            <a:pPr algn="ctr"/>
            <a:r>
              <a:rPr lang="nl-NL" sz="1600" dirty="0" smtClean="0"/>
              <a:t>Maak de opdracht van les 2. Je kunt deze vinden bij bronnen.</a:t>
            </a:r>
          </a:p>
          <a:p>
            <a:pPr algn="ctr"/>
            <a:endParaRPr lang="nl-NL" sz="1600" dirty="0"/>
          </a:p>
          <a:p>
            <a:pPr algn="ctr"/>
            <a:r>
              <a:rPr lang="nl-NL" sz="1600" dirty="0" smtClean="0"/>
              <a:t>Klik </a:t>
            </a:r>
            <a:r>
              <a:rPr lang="nl-NL" sz="1600" dirty="0" smtClean="0">
                <a:hlinkClick r:id="rId3"/>
              </a:rPr>
              <a:t>hier</a:t>
            </a:r>
            <a:r>
              <a:rPr lang="nl-NL" sz="1600" dirty="0" smtClean="0"/>
              <a:t> om direct naar de lesstof te gaan.</a:t>
            </a:r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</p:txBody>
      </p:sp>
    </p:spTree>
    <p:extLst>
      <p:ext uri="{BB962C8B-B14F-4D97-AF65-F5344CB8AC3E}">
        <p14:creationId xmlns:p14="http://schemas.microsoft.com/office/powerpoint/2010/main" val="230504446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/>
          </a:bodyPr>
          <a:lstStyle/>
          <a:p>
            <a:pPr algn="ctr"/>
            <a:r>
              <a:rPr lang="nl-NL" sz="2700" i="1" dirty="0" smtClean="0"/>
              <a:t>Terugblik</a:t>
            </a:r>
            <a:endParaRPr lang="nl-NL" sz="2700" i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95536" y="1556792"/>
            <a:ext cx="7128792" cy="3816424"/>
          </a:xfrm>
        </p:spPr>
        <p:txBody>
          <a:bodyPr>
            <a:normAutofit/>
          </a:bodyPr>
          <a:lstStyle/>
          <a:p>
            <a:pPr algn="ctr"/>
            <a:r>
              <a:rPr lang="nl-NL" sz="1600" dirty="0" smtClean="0"/>
              <a:t>Wat hebben we vorige week gedaan?</a:t>
            </a:r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348880"/>
            <a:ext cx="2642592" cy="2422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188082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/>
          </a:bodyPr>
          <a:lstStyle/>
          <a:p>
            <a:pPr algn="ctr"/>
            <a:r>
              <a:rPr lang="nl-NL" sz="2700" i="1" dirty="0" smtClean="0"/>
              <a:t>Kunstmest</a:t>
            </a:r>
            <a:endParaRPr lang="nl-NL" sz="2700" i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95536" y="1556792"/>
            <a:ext cx="7128792" cy="3816424"/>
          </a:xfrm>
        </p:spPr>
        <p:txBody>
          <a:bodyPr>
            <a:normAutofit/>
          </a:bodyPr>
          <a:lstStyle/>
          <a:p>
            <a:pPr algn="ctr"/>
            <a:r>
              <a:rPr lang="nl-NL" sz="1600" dirty="0" smtClean="0"/>
              <a:t>Om de kunstmest goed te kunnen snappen en begrijpen beginnen we eerst met een stukje geschiedenis……….</a:t>
            </a:r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564904"/>
            <a:ext cx="2859013" cy="30566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204170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/>
          </a:bodyPr>
          <a:lstStyle/>
          <a:p>
            <a:pPr algn="ctr"/>
            <a:r>
              <a:rPr lang="nl-NL" sz="2700" i="1" dirty="0" smtClean="0"/>
              <a:t>Geschiedenis van de bemesting</a:t>
            </a:r>
            <a:endParaRPr lang="nl-NL" sz="2700" i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95536" y="1556792"/>
            <a:ext cx="7128792" cy="3816424"/>
          </a:xfrm>
        </p:spPr>
        <p:txBody>
          <a:bodyPr>
            <a:normAutofit/>
          </a:bodyPr>
          <a:lstStyle/>
          <a:p>
            <a:pPr algn="ctr"/>
            <a:r>
              <a:rPr lang="nl-NL" sz="1600" dirty="0" smtClean="0"/>
              <a:t>700 tot 300 jaar voor Christus gebruikten de mensen in Italië (</a:t>
            </a:r>
            <a:r>
              <a:rPr lang="nl-NL" sz="1600" dirty="0" err="1" smtClean="0"/>
              <a:t>Etruriers</a:t>
            </a:r>
            <a:r>
              <a:rPr lang="nl-NL" sz="1600" dirty="0" smtClean="0"/>
              <a:t>) de stalmest </a:t>
            </a:r>
            <a:r>
              <a:rPr lang="nl-NL" sz="1600" smtClean="0"/>
              <a:t>en </a:t>
            </a:r>
            <a:r>
              <a:rPr lang="nl-NL" sz="1600" smtClean="0"/>
              <a:t>het</a:t>
            </a:r>
            <a:r>
              <a:rPr lang="nl-NL" sz="1600" smtClean="0"/>
              <a:t> </a:t>
            </a:r>
            <a:r>
              <a:rPr lang="nl-NL" sz="1600" dirty="0" smtClean="0"/>
              <a:t>afval uit de steden.  </a:t>
            </a:r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636912"/>
            <a:ext cx="1905000" cy="248602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390125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/>
          </a:bodyPr>
          <a:lstStyle/>
          <a:p>
            <a:pPr algn="ctr"/>
            <a:r>
              <a:rPr lang="nl-NL" sz="2700" i="1" dirty="0" smtClean="0"/>
              <a:t>Geschiedenis van de bemesting</a:t>
            </a:r>
            <a:endParaRPr lang="nl-NL" sz="2700" i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95536" y="1556792"/>
            <a:ext cx="7128792" cy="3816424"/>
          </a:xfrm>
        </p:spPr>
        <p:txBody>
          <a:bodyPr>
            <a:normAutofit/>
          </a:bodyPr>
          <a:lstStyle/>
          <a:p>
            <a:pPr algn="ctr"/>
            <a:r>
              <a:rPr lang="nl-NL" sz="1600" dirty="0" smtClean="0"/>
              <a:t>In de bloeitijd van het Romeinse rijk (tot de 3</a:t>
            </a:r>
            <a:r>
              <a:rPr lang="nl-NL" sz="1600" baseline="30000" dirty="0" smtClean="0"/>
              <a:t>e</a:t>
            </a:r>
            <a:r>
              <a:rPr lang="nl-NL" sz="1600" dirty="0" smtClean="0"/>
              <a:t> eeuw na Christus) werd er gesproken over arbeidsverdeling, grondbewerking en stalmest.  </a:t>
            </a:r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636912"/>
            <a:ext cx="4381500" cy="248602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591671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/>
          </a:bodyPr>
          <a:lstStyle/>
          <a:p>
            <a:pPr algn="ctr"/>
            <a:r>
              <a:rPr lang="nl-NL" sz="2700" i="1" dirty="0" smtClean="0"/>
              <a:t>Geschiedenis van de bemesting</a:t>
            </a:r>
            <a:endParaRPr lang="nl-NL" sz="2700" i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95536" y="1556792"/>
            <a:ext cx="7128792" cy="3816424"/>
          </a:xfrm>
        </p:spPr>
        <p:txBody>
          <a:bodyPr>
            <a:normAutofit fontScale="92500"/>
          </a:bodyPr>
          <a:lstStyle/>
          <a:p>
            <a:pPr algn="ctr"/>
            <a:r>
              <a:rPr lang="nl-NL" sz="1600" dirty="0" smtClean="0"/>
              <a:t>Tot 1850 was de brandcultuur in veengebieden een manier van akkerbouw, die het mogelijk maakte het hoofd boven water te houden. </a:t>
            </a:r>
          </a:p>
          <a:p>
            <a:pPr algn="ctr"/>
            <a:endParaRPr lang="nl-NL" sz="1600" dirty="0" smtClean="0"/>
          </a:p>
          <a:p>
            <a:pPr algn="ctr"/>
            <a:r>
              <a:rPr lang="nl-NL" sz="1600" dirty="0" smtClean="0"/>
              <a:t>Bij het afbranden kwamen de in het veen aanwezige mineralen voor de gewassen beschikbaar. De perceeltjes van het ontgonnen veen werden ook wel bemest met bagger.</a:t>
            </a:r>
          </a:p>
          <a:p>
            <a:pPr algn="ctr"/>
            <a:endParaRPr lang="nl-NL" sz="1600" dirty="0"/>
          </a:p>
          <a:p>
            <a:pPr algn="ctr"/>
            <a:r>
              <a:rPr lang="nl-NL" sz="1600" dirty="0" smtClean="0"/>
              <a:t>Op den duur leidde het proces van afbranden, bebouwen en oogsten tot de totale vernietiging van de veengronden.</a:t>
            </a:r>
          </a:p>
          <a:p>
            <a:pPr algn="ctr"/>
            <a:endParaRPr lang="nl-NL" sz="1600" dirty="0"/>
          </a:p>
          <a:p>
            <a:pPr algn="ctr"/>
            <a:r>
              <a:rPr lang="nl-NL" sz="1600" dirty="0" smtClean="0"/>
              <a:t>Om deze bodemerosie te voorkomen moest bij het winnen van </a:t>
            </a:r>
            <a:r>
              <a:rPr lang="nl-NL" sz="1600" dirty="0" err="1" smtClean="0"/>
              <a:t>veenturf</a:t>
            </a:r>
            <a:r>
              <a:rPr lang="nl-NL" sz="1600" dirty="0" smtClean="0"/>
              <a:t> de bovenste veenlaag gemengd met zand en stadcompost weer verplicht worden opgebracht</a:t>
            </a:r>
            <a:r>
              <a:rPr lang="nl-NL" sz="1600" dirty="0"/>
              <a:t>. Op deze manier werd het ontstaan van essen en </a:t>
            </a:r>
            <a:r>
              <a:rPr lang="nl-NL" sz="1600" dirty="0">
                <a:hlinkClick r:id="rId3"/>
              </a:rPr>
              <a:t>eerdgronden</a:t>
            </a:r>
            <a:r>
              <a:rPr lang="nl-NL" sz="1600" dirty="0"/>
              <a:t> </a:t>
            </a:r>
            <a:r>
              <a:rPr lang="nl-NL" sz="1600" dirty="0" smtClean="0"/>
              <a:t>bevorderd. Tot deze tijd was landbouw roofbouw. Grote gebieden werden door ondeskundig gebruik onvruchtbaar. (uitbreiding van de Sahara)</a:t>
            </a:r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</p:txBody>
      </p:sp>
    </p:spTree>
    <p:extLst>
      <p:ext uri="{BB962C8B-B14F-4D97-AF65-F5344CB8AC3E}">
        <p14:creationId xmlns:p14="http://schemas.microsoft.com/office/powerpoint/2010/main" val="215508775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/>
          </a:bodyPr>
          <a:lstStyle/>
          <a:p>
            <a:pPr algn="ctr"/>
            <a:r>
              <a:rPr lang="nl-NL" sz="2700" i="1" dirty="0" smtClean="0"/>
              <a:t>Geschiedenis van de bemesting</a:t>
            </a:r>
            <a:endParaRPr lang="nl-NL" sz="2700" i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95536" y="1556792"/>
            <a:ext cx="7128792" cy="3816424"/>
          </a:xfrm>
        </p:spPr>
        <p:txBody>
          <a:bodyPr>
            <a:normAutofit/>
          </a:bodyPr>
          <a:lstStyle/>
          <a:p>
            <a:pPr algn="ctr"/>
            <a:r>
              <a:rPr lang="nl-NL" sz="1600" dirty="0" smtClean="0"/>
              <a:t>In de 17e eeuw had de Duitser </a:t>
            </a:r>
            <a:r>
              <a:rPr lang="nl-NL" sz="1600" dirty="0" err="1" smtClean="0"/>
              <a:t>Glauber</a:t>
            </a:r>
            <a:r>
              <a:rPr lang="nl-NL" sz="1600" dirty="0" smtClean="0"/>
              <a:t> nitraten ontdekt in de uitscheidingsproducten van dieren. Hij constateerde dat deze verbindingen een verbazingwekkende invloed hadden op de plantengroei. </a:t>
            </a:r>
          </a:p>
          <a:p>
            <a:pPr algn="ctr"/>
            <a:endParaRPr lang="nl-NL" sz="1600" dirty="0"/>
          </a:p>
          <a:p>
            <a:pPr algn="ctr"/>
            <a:r>
              <a:rPr lang="nl-NL" sz="1600" dirty="0" smtClean="0"/>
              <a:t>De ontdekking had echter alleen effect voor de fabricatie van buskruit. De aanwending van stikstofmeststoffen liet ruim anderhalve eeuw op zich wachten.</a:t>
            </a:r>
          </a:p>
        </p:txBody>
      </p:sp>
    </p:spTree>
    <p:extLst>
      <p:ext uri="{BB962C8B-B14F-4D97-AF65-F5344CB8AC3E}">
        <p14:creationId xmlns:p14="http://schemas.microsoft.com/office/powerpoint/2010/main" val="117142069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/>
          </a:bodyPr>
          <a:lstStyle/>
          <a:p>
            <a:pPr algn="ctr"/>
            <a:r>
              <a:rPr lang="nl-NL" sz="2700" i="1" dirty="0" smtClean="0"/>
              <a:t>Geschiedenis van de bemesting</a:t>
            </a:r>
            <a:endParaRPr lang="nl-NL" sz="2700" i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95536" y="1556792"/>
            <a:ext cx="7128792" cy="3816424"/>
          </a:xfrm>
        </p:spPr>
        <p:txBody>
          <a:bodyPr>
            <a:normAutofit/>
          </a:bodyPr>
          <a:lstStyle/>
          <a:p>
            <a:pPr algn="ctr"/>
            <a:r>
              <a:rPr lang="nl-NL" sz="1600" dirty="0" smtClean="0"/>
              <a:t>Met ‘Die Chemie in </a:t>
            </a:r>
            <a:r>
              <a:rPr lang="nl-NL" sz="1600" dirty="0" err="1" smtClean="0"/>
              <a:t>ihrer</a:t>
            </a:r>
            <a:r>
              <a:rPr lang="nl-NL" sz="1600" dirty="0" smtClean="0"/>
              <a:t> </a:t>
            </a:r>
            <a:r>
              <a:rPr lang="nl-NL" sz="1600" dirty="0" err="1" smtClean="0"/>
              <a:t>Anwendung</a:t>
            </a:r>
            <a:r>
              <a:rPr lang="nl-NL" sz="1600" dirty="0" smtClean="0"/>
              <a:t> </a:t>
            </a:r>
            <a:r>
              <a:rPr lang="nl-NL" sz="1600" dirty="0" err="1" smtClean="0"/>
              <a:t>auf</a:t>
            </a:r>
            <a:r>
              <a:rPr lang="nl-NL" sz="1600" dirty="0" smtClean="0"/>
              <a:t> </a:t>
            </a:r>
            <a:r>
              <a:rPr lang="nl-NL" sz="1600" dirty="0" err="1" smtClean="0"/>
              <a:t>Agricultur</a:t>
            </a:r>
            <a:r>
              <a:rPr lang="nl-NL" sz="1600" dirty="0" smtClean="0"/>
              <a:t> </a:t>
            </a:r>
            <a:r>
              <a:rPr lang="nl-NL" sz="1600" dirty="0" err="1" smtClean="0"/>
              <a:t>und</a:t>
            </a:r>
            <a:r>
              <a:rPr lang="nl-NL" sz="1600" dirty="0" smtClean="0"/>
              <a:t> </a:t>
            </a:r>
            <a:r>
              <a:rPr lang="nl-NL" sz="1600" dirty="0" err="1" smtClean="0"/>
              <a:t>Physiologie</a:t>
            </a:r>
            <a:r>
              <a:rPr lang="nl-NL" sz="1600" dirty="0" smtClean="0"/>
              <a:t>’ uitgegeven in het jaar 1840 kreeg de theorie van de minerale voeding voet aan de grond.</a:t>
            </a:r>
          </a:p>
          <a:p>
            <a:pPr algn="ctr"/>
            <a:endParaRPr lang="nl-NL" sz="1600" dirty="0"/>
          </a:p>
          <a:p>
            <a:pPr algn="ctr"/>
            <a:r>
              <a:rPr lang="nl-NL" sz="1600" dirty="0" smtClean="0"/>
              <a:t>Toen in 1878 een hongersnood uitbrak in Centraal-Europa, kreeg de schrijver bijval.</a:t>
            </a:r>
          </a:p>
          <a:p>
            <a:pPr algn="ctr"/>
            <a:endParaRPr lang="nl-NL" sz="1600" dirty="0"/>
          </a:p>
          <a:p>
            <a:pPr algn="ctr"/>
            <a:r>
              <a:rPr lang="nl-NL" sz="1600" dirty="0" smtClean="0"/>
              <a:t>Waarom denk je?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996952"/>
            <a:ext cx="1944216" cy="315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529046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/>
          </a:bodyPr>
          <a:lstStyle/>
          <a:p>
            <a:pPr algn="ctr"/>
            <a:r>
              <a:rPr lang="nl-NL" sz="2700" i="1" dirty="0" smtClean="0"/>
              <a:t>Geschiedenis van de bemesting</a:t>
            </a:r>
            <a:endParaRPr lang="nl-NL" sz="2700" i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95536" y="1556792"/>
            <a:ext cx="7128792" cy="3816424"/>
          </a:xfrm>
        </p:spPr>
        <p:txBody>
          <a:bodyPr>
            <a:normAutofit/>
          </a:bodyPr>
          <a:lstStyle/>
          <a:p>
            <a:pPr algn="ctr"/>
            <a:r>
              <a:rPr lang="nl-NL" sz="1600" dirty="0" smtClean="0"/>
              <a:t>Tot ongeveer 1940 mogen we stellen dat de bemesting, zoals deze werd uitgevoerd, berustte op ervaring en overlevering van vader en zoon. </a:t>
            </a:r>
          </a:p>
          <a:p>
            <a:pPr algn="ctr"/>
            <a:r>
              <a:rPr lang="nl-NL" sz="1600" dirty="0" smtClean="0"/>
              <a:t>De grote ontginningsmaatschappijen, die heide en veen onder de ploeg namen, bij  hun </a:t>
            </a:r>
            <a:r>
              <a:rPr lang="nl-NL" sz="1600" dirty="0" err="1" smtClean="0"/>
              <a:t>cultuur-technische</a:t>
            </a:r>
            <a:r>
              <a:rPr lang="nl-NL" sz="1600" dirty="0" smtClean="0"/>
              <a:t> werken massaal gebruik gemaakt van kunstmest. Dit had een groot uitstralingseffect op de boeren en tuinders in de omgeving.</a:t>
            </a:r>
          </a:p>
          <a:p>
            <a:pPr algn="ctr"/>
            <a:endParaRPr lang="nl-NL" sz="1600" dirty="0"/>
          </a:p>
          <a:p>
            <a:pPr algn="ctr"/>
            <a:r>
              <a:rPr lang="nl-NL" sz="1600" dirty="0" smtClean="0"/>
              <a:t>Het gebruik van kunstmest werd aarzelend ingevoerd. Het gebruik van proefvelden heeft de mensen er toch van overtuigd dat kunstmest ‘werkt’.</a:t>
            </a:r>
          </a:p>
        </p:txBody>
      </p:sp>
    </p:spTree>
    <p:extLst>
      <p:ext uri="{BB962C8B-B14F-4D97-AF65-F5344CB8AC3E}">
        <p14:creationId xmlns:p14="http://schemas.microsoft.com/office/powerpoint/2010/main" val="1418265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2060</TotalTime>
  <Words>482</Words>
  <Application>Microsoft Office PowerPoint</Application>
  <PresentationFormat>Diavoorstelling (4:3)</PresentationFormat>
  <Paragraphs>128</Paragraphs>
  <Slides>13</Slides>
  <Notes>13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4" baseType="lpstr">
      <vt:lpstr>Office-thema</vt:lpstr>
      <vt:lpstr>Kunstmeststoffen</vt:lpstr>
      <vt:lpstr>Terugblik</vt:lpstr>
      <vt:lpstr>Kunstmest</vt:lpstr>
      <vt:lpstr>Geschiedenis van de bemesting</vt:lpstr>
      <vt:lpstr>Geschiedenis van de bemesting</vt:lpstr>
      <vt:lpstr>Geschiedenis van de bemesting</vt:lpstr>
      <vt:lpstr>Geschiedenis van de bemesting</vt:lpstr>
      <vt:lpstr>Geschiedenis van de bemesting</vt:lpstr>
      <vt:lpstr>Geschiedenis van de bemesting</vt:lpstr>
      <vt:lpstr>PowerPoint-presentatie</vt:lpstr>
      <vt:lpstr>Bemesting in het heden</vt:lpstr>
      <vt:lpstr>4 soorten kunstmest</vt:lpstr>
      <vt:lpstr>Theorie opdracht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Martijn</dc:creator>
  <cp:lastModifiedBy>Robert Soesman</cp:lastModifiedBy>
  <cp:revision>323</cp:revision>
  <cp:lastPrinted>2012-05-22T10:37:28Z</cp:lastPrinted>
  <dcterms:created xsi:type="dcterms:W3CDTF">2008-03-20T23:08:22Z</dcterms:created>
  <dcterms:modified xsi:type="dcterms:W3CDTF">2014-09-17T08:22:25Z</dcterms:modified>
</cp:coreProperties>
</file>